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305" r:id="rId4"/>
    <p:sldId id="308" r:id="rId5"/>
    <p:sldId id="341" r:id="rId6"/>
    <p:sldId id="307" r:id="rId7"/>
    <p:sldId id="309" r:id="rId8"/>
    <p:sldId id="310" r:id="rId9"/>
    <p:sldId id="280" r:id="rId10"/>
    <p:sldId id="312" r:id="rId11"/>
    <p:sldId id="313" r:id="rId12"/>
    <p:sldId id="304" r:id="rId13"/>
    <p:sldId id="322" r:id="rId14"/>
    <p:sldId id="321" r:id="rId15"/>
    <p:sldId id="311" r:id="rId16"/>
    <p:sldId id="320" r:id="rId17"/>
    <p:sldId id="264" r:id="rId18"/>
    <p:sldId id="295" r:id="rId19"/>
    <p:sldId id="298" r:id="rId20"/>
    <p:sldId id="331" r:id="rId21"/>
    <p:sldId id="316" r:id="rId22"/>
    <p:sldId id="315" r:id="rId23"/>
    <p:sldId id="325" r:id="rId24"/>
    <p:sldId id="324" r:id="rId25"/>
    <p:sldId id="317" r:id="rId26"/>
    <p:sldId id="318" r:id="rId27"/>
    <p:sldId id="332" r:id="rId28"/>
    <p:sldId id="319" r:id="rId29"/>
    <p:sldId id="340" r:id="rId30"/>
    <p:sldId id="326" r:id="rId31"/>
    <p:sldId id="328" r:id="rId32"/>
    <p:sldId id="323" r:id="rId33"/>
    <p:sldId id="329" r:id="rId34"/>
    <p:sldId id="335" r:id="rId35"/>
    <p:sldId id="330" r:id="rId36"/>
    <p:sldId id="333" r:id="rId37"/>
    <p:sldId id="334" r:id="rId38"/>
    <p:sldId id="337" r:id="rId39"/>
    <p:sldId id="336" r:id="rId40"/>
    <p:sldId id="338" r:id="rId41"/>
    <p:sldId id="339" r:id="rId42"/>
    <p:sldId id="284" r:id="rId43"/>
    <p:sldId id="31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74917"/>
  </p:normalViewPr>
  <p:slideViewPr>
    <p:cSldViewPr snapToGrid="0" snapToObjects="1">
      <p:cViewPr varScale="1">
        <p:scale>
          <a:sx n="115" d="100"/>
          <a:sy n="11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C8AA-817A-6046-AC4B-4895A1CF6A43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1751-A64F-1E47-A92F-445FB3F3F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docs/images/space-explorer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im/apollo-serve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pm.im/graphq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Facebook's mobile apps </a:t>
            </a:r>
            <a:r>
              <a:rPr lang="en-US" dirty="0"/>
              <a:t>have been powered by </a:t>
            </a:r>
            <a:r>
              <a:rPr lang="en-US" b="1" dirty="0" err="1"/>
              <a:t>GraphQL</a:t>
            </a:r>
            <a:r>
              <a:rPr lang="en-US" dirty="0"/>
              <a:t> since 2012. </a:t>
            </a:r>
          </a:p>
          <a:p>
            <a:r>
              <a:rPr lang="en-US" dirty="0"/>
              <a:t>A </a:t>
            </a:r>
            <a:r>
              <a:rPr lang="en-US" b="1" dirty="0" err="1"/>
              <a:t>GraphQL</a:t>
            </a:r>
            <a:r>
              <a:rPr lang="en-US" b="1" dirty="0"/>
              <a:t> spec was open sourced in 2015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library that helps you build a graph API over your data. It can connect to any data source, including REST APIs and databases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will now be available on port 4000.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Playground is an interactive, in-browser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schema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queries.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5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 the REST data sources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Apollo REST data sources has helper methods that correspond to HTTP verbs like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code above, </a:t>
            </a:r>
            <a:r>
              <a:rPr lang="en-US" dirty="0" err="1"/>
              <a:t>this.get</a:t>
            </a:r>
            <a:r>
              <a:rPr lang="en-US" dirty="0"/>
              <a:t>('launches')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makes a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 to </a:t>
            </a:r>
            <a:r>
              <a:rPr lang="en-US" dirty="0"/>
              <a:t>https://</a:t>
            </a:r>
            <a:r>
              <a:rPr lang="en-US" dirty="0" err="1"/>
              <a:t>api.spacexdata.com</a:t>
            </a:r>
            <a:r>
              <a:rPr lang="en-US" dirty="0"/>
              <a:t>/v2/launches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stores the returned launches in the </a:t>
            </a:r>
            <a:r>
              <a:rPr lang="en-US" dirty="0"/>
              <a:t>response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 </a:t>
            </a:r>
            <a:r>
              <a:rPr lang="en-US" dirty="0" err="1"/>
              <a:t>getAllLaunches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maps over the launches and transforms the response from our REST endpoint with </a:t>
            </a:r>
            <a:r>
              <a:rPr lang="en-US" dirty="0" err="1"/>
              <a:t>this.launchReducer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1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need to write our </a:t>
            </a:r>
            <a:r>
              <a:rPr lang="en-US" dirty="0" err="1"/>
              <a:t>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order to transform our launch data into the shape our schema expects.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awesome about </a:t>
            </a:r>
            <a:r>
              <a:rPr lang="en-US" dirty="0" err="1"/>
              <a:t>GraphQL</a:t>
            </a:r>
            <a:r>
              <a:rPr lang="en-US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9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Source is in </a:t>
            </a:r>
            <a:r>
              <a:rPr lang="en-US" b="1" dirty="0" err="1"/>
              <a:t>launch.js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5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9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provide the instructions for turning a </a:t>
            </a:r>
            <a:r>
              <a:rPr lang="en-US" dirty="0" err="1"/>
              <a:t>GraphQL</a:t>
            </a:r>
            <a:r>
              <a:rPr lang="en-US" dirty="0"/>
              <a:t> operation</a:t>
            </a:r>
          </a:p>
          <a:p>
            <a:pPr marL="0" indent="0" algn="ctr">
              <a:buNone/>
            </a:pPr>
            <a:r>
              <a:rPr lang="en-US" dirty="0"/>
              <a:t> (a query, mutation, or subscription) into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aankomende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Space-X-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dankzij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 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https://www.apollographql.com/docs/images/space-explorer.png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app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vijf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schermen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inlogscherm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startdetail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profielpagina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winkelwagentje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die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Space-app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REST-API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SQLite-database. 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behandelen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essentiële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onderwerpen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paginering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functions accept four arguments: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result returned from the resolver on the parent type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always empty!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arguments passed to the field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use the context to contain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about the execution state of the operation which should only be used in advanced cases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the </a:t>
            </a:r>
            <a:r>
              <a:rPr lang="en-US" dirty="0" err="1"/>
              <a:t>LaunchAPI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data source we created in the previous section and passed to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of </a:t>
            </a:r>
            <a:r>
              <a:rPr lang="en-US" dirty="0" err="1"/>
              <a:t>ApolloServer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We're going to call them in our resolvers by accessing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7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above shows the resolver functions for the </a:t>
            </a:r>
            <a:r>
              <a:rPr lang="en-US" dirty="0"/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fields: </a:t>
            </a:r>
            <a:r>
              <a:rPr lang="en-US" dirty="0"/>
              <a:t>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argument to our resolvers, </a:t>
            </a:r>
            <a:r>
              <a:rPr lang="en-US" dirty="0"/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always blank because it refers to the root of our graph.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argument refers to any </a:t>
            </a:r>
            <a:r>
              <a:rPr lang="en-US" dirty="0"/>
              <a:t>arguments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passed into our query, which we use in our </a:t>
            </a:r>
            <a:r>
              <a:rPr lang="en-US" dirty="0" err="1"/>
              <a:t>launch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a launch by its id.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sources off the third argument,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order to call them in our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awesome about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 shape of your query will match the shape of your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1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</a:t>
            </a:r>
            <a:r>
              <a:rPr lang="en-US" dirty="0"/>
              <a:t> </a:t>
            </a:r>
            <a:r>
              <a:rPr lang="en-US" dirty="0" err="1"/>
              <a:t>roept</a:t>
            </a:r>
            <a:r>
              <a:rPr lang="en-US" dirty="0"/>
              <a:t> de ‘Data Source’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connecten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API.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b="1" dirty="0">
                <a:sym typeface="Wingdings" pitchFamily="2" charset="2"/>
              </a:rPr>
              <a:t>Reducer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transform our data into the shape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ym typeface="Wingdings" pitchFamily="2" charset="2"/>
              </a:rPr>
              <a:t>)  </a:t>
            </a:r>
            <a:r>
              <a:rPr lang="en-US" b="1" dirty="0">
                <a:sym typeface="Wingdings" pitchFamily="2" charset="2"/>
              </a:rPr>
              <a:t>schema</a:t>
            </a:r>
            <a:r>
              <a:rPr lang="en-US" dirty="0">
                <a:sym typeface="Wingdings" pitchFamily="2" charset="2"/>
              </a:rPr>
              <a:t>  to Frontend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SPACE-X </a:t>
            </a:r>
            <a:r>
              <a:rPr lang="en-US" dirty="0" err="1"/>
              <a:t>lancering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APOLLO SERVER: HIER DEFINIEER JE HET SCHEMA (= MODEL) VOOR ALLE UITGAANDE REQ </a:t>
            </a:r>
            <a:r>
              <a:rPr lang="en-US" b="1" dirty="0" err="1"/>
              <a:t>en</a:t>
            </a:r>
            <a:r>
              <a:rPr lang="en-US" b="1" dirty="0"/>
              <a:t> BINNENKOMENDE RESPONSES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www.apollographql.com</a:t>
            </a:r>
            <a:r>
              <a:rPr lang="en-US" b="1" dirty="0"/>
              <a:t>/docs/</a:t>
            </a:r>
            <a:r>
              <a:rPr lang="en-US" b="1" dirty="0" err="1"/>
              <a:t>apollo</a:t>
            </a:r>
            <a:r>
              <a:rPr lang="en-US" b="1" dirty="0"/>
              <a:t>-server/</a:t>
            </a:r>
          </a:p>
          <a:p>
            <a:endParaRPr lang="en-US" b="1" dirty="0"/>
          </a:p>
          <a:p>
            <a:r>
              <a:rPr lang="en-US" b="1" dirty="0"/>
              <a:t>Apollo </a:t>
            </a:r>
            <a:r>
              <a:rPr lang="en-US" b="1" dirty="0" err="1"/>
              <a:t>GraphQL</a:t>
            </a:r>
            <a:r>
              <a:rPr lang="en-US" b="1" dirty="0"/>
              <a:t> Server: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is the best way to quickly build a API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incrementally adoptable and can be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layered over your existing services, including REST APIs and databases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apollo-server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Apollo server library which allows you to focus on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the shape of your data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(via a schema) and how to fetch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library used to build a schema and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 on that 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Apollo Client</a:t>
            </a:r>
            <a:r>
              <a:rPr lang="en-US" dirty="0"/>
              <a:t>: </a:t>
            </a:r>
          </a:p>
          <a:p>
            <a:r>
              <a:rPr lang="en-US" dirty="0"/>
              <a:t>Jeroen Verhoeven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morgen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  <a:p>
            <a:r>
              <a:rPr lang="en-US" dirty="0"/>
              <a:t>Apollo Client: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data and state in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</a:t>
            </a:r>
            <a:r>
              <a:rPr lang="en-US" dirty="0" err="1"/>
              <a:t>GraphQL</a:t>
            </a:r>
            <a:r>
              <a:rPr lang="en-US" dirty="0"/>
              <a:t> and Apollo live?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response back from the server contains only the properties you specify in your query,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significantly reduce payload size compared to a REST endpoint.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endpoint you call is the identity of that object.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identity is separate from how you fetch it.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shape and size of the resource is determined by the server.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server declares what resources are available, and the client asks for what it needs at the time.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returns only one response!!!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a schema sits in between your clients and your underlying services, it serves as a perfect middle ground for frontend and backend teams to collaborate.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r>
              <a:rPr lang="en-US" b="1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B471-2480-D443-BDC2-4FE4381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4D8D-E888-5540-8212-92B34F9B5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5C7-B877-034C-946D-E54552D5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816A-281D-5A47-9D73-D090F2B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05E6-BDA7-BE4A-90C2-2ADA5F3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600-3694-ED41-A07D-8AA27F2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7724B-34B9-384E-BABE-A528B4BA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8D3E-E261-1747-8F0E-F3D6204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4BB0A-212B-7B4F-B939-56829C6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6FE97-AFC6-BA42-AC65-E5A025B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C75FE-9E19-6640-A5C3-C5AD0A91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4CE-D193-2842-996A-9097C89E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8E58-4F8B-C446-80EE-DDB39A1A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616C-019A-A64D-B9FD-9EB7FA25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9330A-F7E5-1746-8ED2-C5257A3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4CDB-182B-1F42-BB48-BD70FDF1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3B2F-EFD5-324E-BDEB-D3FAAE3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9F0-420E-0B43-9ADE-522D4C9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4318-2951-8C4C-8A71-D7B9DC4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5EEB-1C5A-E740-B9CA-2E9025C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7E11-36CF-8B41-8C06-6BB7EB5F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AB19-BCEF-3F4D-BE38-FB18A8FA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1922-1508-DD4B-8D23-847F99B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F59C-0BB3-6843-B56D-DA4B6225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5CB-AA23-F142-B4A2-F164A962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B69A-1285-5849-A985-A7F952C3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360-BAD2-254B-A9DD-7BDAF3D0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3BC9A-95F1-2F4C-8FB2-457DCF63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91B6-35BE-9349-BEB6-8A0A9C71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6D8-A5D2-124F-AC15-59122DB0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227D4-62A5-BC49-8A11-8AF4281B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A748-2F77-624B-A09B-9ACA34D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B3AC-46B0-A641-8069-E13FC9CE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E38F-6096-CE44-A5C6-F2F2AD06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2750-1CA5-CE4E-9293-A4C5B4D48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5DB7-DB2A-C247-9F5D-6B88BFDE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F6EEF-53D2-BA48-B37C-10293BA0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CCAF-FA25-A346-A3CC-CBF30C4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16CE1-3026-DE45-8344-1FEF31A7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23-4874-9D45-9107-0FA7DDE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5806-44B5-9A45-A471-FEE832F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AB5C-E636-A14A-946A-BEED6B4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562-7914-0E4A-BC91-7424718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3B31E-7D93-B84E-B9D6-9927107F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3EF8-8A9C-A445-932E-C0996F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8A532-31EA-6A4D-870F-328C6176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325-318F-884D-9786-6D10469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4C81-F761-1649-AE56-8F39BCF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0715-05C1-4645-BD31-A5E48635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44442-F186-4A4B-924B-C49DA2F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CD9E4-1048-7D4D-BBDE-40B2D5F6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E5C-957A-2044-9CA0-E3FDB2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028-18E2-7649-9A41-C6C7D13B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1AE0F-1D38-644C-BC43-6EF4DE8A0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9619-EC29-9842-97EF-6A38F01D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DF33-7578-B148-B4C2-0CF6960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F5B10-19EB-8249-9E96-985959D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F785-4CD2-C34D-865E-609A74C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54149-C271-DC4C-9D69-863E17E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06CC-B154-7B4B-963E-536F32F5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C411-29DC-7648-AB62-637DA6F7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EA9-FE69-A745-9A8A-99AA79351563}" type="datetimeFigureOut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1494-7042-0547-9880-5E6B40E2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494-5298-B346-897E-6161244A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hrome.google.com/webstore/detail/apollo-client-developer-t/jdkknkkbebbapilgoeccciglkfbmbnf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pollographql/fullstack-tutoria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ollographql.com/docs/tutorial/schema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hyperlink" Target="https://git-sc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392-49AA-DD4C-BD7C-41BA8B236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GraphQL</a:t>
            </a:r>
            <a:r>
              <a:rPr lang="en-US" b="1" dirty="0"/>
              <a:t> with </a:t>
            </a:r>
            <a:br>
              <a:rPr lang="en-US" b="1" dirty="0"/>
            </a:br>
            <a:r>
              <a:rPr lang="en-US" b="1" dirty="0"/>
              <a:t>Apollo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784B7-CEA9-E848-8314-7EC7B96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29" y="4192336"/>
            <a:ext cx="5677485" cy="17512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09BF5F-2C97-894E-9265-EEBD7790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9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9780-B94E-F248-BDE8-62F00DEF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Set up your development environment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E1C33-DC9E-3842-8DE2-D8DEEC22A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Apollo DevTools for Chrome (suggested)</a:t>
            </a:r>
            <a:r>
              <a:rPr lang="en-US" dirty="0"/>
              <a:t> : Our Chrome extension giving you full visibility into your client.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D715C-A0C0-AB4C-A183-1EBC729E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674" y="3220710"/>
            <a:ext cx="8348652" cy="28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8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170A-2BAE-544A-AF10-118B054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Next, in your terminal, clone </a:t>
            </a:r>
            <a:r>
              <a:rPr lang="en-US" b="1" dirty="0">
                <a:hlinkClick r:id="rId2"/>
              </a:rPr>
              <a:t>this repository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F19D-423E-784D-9F2F-15ED5EE9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9CEA-71C7-BD4D-BC4E-34B435A5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4" y="3170120"/>
            <a:ext cx="9462596" cy="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5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EDB-A6BE-E246-A4C8-AD291DF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2902A-5020-B049-9D2C-A7F24E4B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275" y="591015"/>
            <a:ext cx="6841449" cy="5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30A-5909-B649-AC12-27CB2F2E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do </a:t>
            </a:r>
            <a:r>
              <a:rPr lang="en-US" b="1" dirty="0" err="1"/>
              <a:t>GraphQL</a:t>
            </a:r>
            <a:r>
              <a:rPr lang="en-US" b="1" dirty="0"/>
              <a:t> and Apollo live?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8E620-9517-7640-A962-E4D2D02F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349" y="1828799"/>
            <a:ext cx="6964256" cy="39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687A-3A4A-F641-A38A-2F5410F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Apollo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82D1-93BD-A546-83B5-C44FE74E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b="1" dirty="0"/>
              <a:t>queries</a:t>
            </a:r>
            <a:r>
              <a:rPr lang="en-US" dirty="0"/>
              <a:t> as part of UI components; </a:t>
            </a:r>
          </a:p>
          <a:p>
            <a:r>
              <a:rPr lang="en-US" dirty="0"/>
              <a:t>Binding query results to the UI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State management (</a:t>
            </a:r>
            <a:r>
              <a:rPr lang="en-US" b="1" dirty="0"/>
              <a:t>no Redux needed</a:t>
            </a:r>
            <a:r>
              <a:rPr lang="en-US" dirty="0"/>
              <a:t>)</a:t>
            </a:r>
          </a:p>
          <a:p>
            <a:r>
              <a:rPr lang="en-US" dirty="0"/>
              <a:t>Integrations for React, React Native,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64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32B1-3C97-BE47-B5C0-98BF696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Apollo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D87-49EF-B941-B471-E7FAADF1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Encapsulates boilerplate code</a:t>
            </a:r>
          </a:p>
          <a:p>
            <a:r>
              <a:rPr lang="en-US" dirty="0"/>
              <a:t>Defining a </a:t>
            </a:r>
            <a:r>
              <a:rPr lang="en-US" b="1" i="1" dirty="0"/>
              <a:t>generic</a:t>
            </a:r>
            <a:r>
              <a:rPr lang="en-US" dirty="0"/>
              <a:t> </a:t>
            </a:r>
            <a:r>
              <a:rPr lang="en-US" i="1" dirty="0"/>
              <a:t>schema (model)</a:t>
            </a:r>
            <a:endParaRPr lang="en-US" dirty="0"/>
          </a:p>
          <a:p>
            <a:r>
              <a:rPr lang="en-US" dirty="0"/>
              <a:t>Can be </a:t>
            </a:r>
            <a:r>
              <a:rPr lang="en-US" b="1" dirty="0"/>
              <a:t>layered over your existing services, including REST APIs and databases</a:t>
            </a:r>
            <a:endParaRPr lang="en-US" dirty="0"/>
          </a:p>
          <a:p>
            <a:r>
              <a:rPr lang="en-US" dirty="0"/>
              <a:t>Improved Performance </a:t>
            </a:r>
            <a:r>
              <a:rPr lang="en-US" dirty="0">
                <a:sym typeface="Wingdings" pitchFamily="2" charset="2"/>
              </a:rPr>
              <a:t> smaller payload</a:t>
            </a:r>
            <a:endParaRPr lang="en-US" dirty="0"/>
          </a:p>
          <a:p>
            <a:r>
              <a:rPr lang="en-US" dirty="0"/>
              <a:t>Caching </a:t>
            </a:r>
          </a:p>
          <a:p>
            <a:r>
              <a:rPr lang="en-US" dirty="0"/>
              <a:t>State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3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F17E-877F-DA40-B195-099F060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75D0-C009-6F48-A92A-1C8B5BC7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Why </a:t>
            </a:r>
            <a:r>
              <a:rPr lang="en-US" sz="4800" b="1" dirty="0" err="1"/>
              <a:t>GraphQL</a:t>
            </a:r>
            <a:r>
              <a:rPr lang="en-US" sz="4800" b="1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9258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0FD-0D4F-CA44-9594-15F0E90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many resources</a:t>
            </a:r>
            <a:br>
              <a:rPr lang="en-US" b="1" dirty="0"/>
            </a:br>
            <a:r>
              <a:rPr lang="en-US" b="1" dirty="0"/>
              <a:t>in a single request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3A73A9-9BD7-8A47-AB7E-CA889D764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127" y="1990357"/>
            <a:ext cx="7872761" cy="3936381"/>
          </a:xfrm>
        </p:spPr>
      </p:pic>
    </p:spTree>
    <p:extLst>
      <p:ext uri="{BB962C8B-B14F-4D97-AF65-F5344CB8AC3E}">
        <p14:creationId xmlns:p14="http://schemas.microsoft.com/office/powerpoint/2010/main" val="268109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07A-163B-E34F-850C-23283B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59E0F-9F18-5948-ADD2-7CD18429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682" y="1443638"/>
            <a:ext cx="7556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F71-39B8-F44A-A537-BA6EC34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9A00D-C771-E64C-A714-EE519BA3C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6403" y="1784195"/>
            <a:ext cx="6479193" cy="36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8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C799-6C93-954F-AB0A-34176CAA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97" y="885435"/>
            <a:ext cx="25527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E8C6-0770-ED4D-BF7F-BD4CF6F0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D725A-ED95-1C4C-AC6F-249F2CD4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8885" y="2068643"/>
            <a:ext cx="2011888" cy="117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14334-1773-CE4E-9C9B-FFFB18D1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7" y="1878950"/>
            <a:ext cx="1628022" cy="146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157F-84F2-0C4B-A9BE-0E5DC5C9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58783" y="4422099"/>
            <a:ext cx="1886262" cy="188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DFA12-C677-B348-AB87-9B1137D28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72" y="2829797"/>
            <a:ext cx="2095109" cy="20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70C5F-C209-0348-A4A3-FDD500B0F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44" y="2068643"/>
            <a:ext cx="2540833" cy="254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D701-19D6-BE49-9CFD-ED179EB0F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900" y="5686061"/>
            <a:ext cx="50419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92ED0-9E74-7E4E-B58A-BEE118E9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22099"/>
            <a:ext cx="1968994" cy="1968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B2BD9-36CF-8144-84AF-E01D59FF4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29981"/>
            <a:ext cx="2596656" cy="103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ADD56-7856-D84E-A555-823C8D23F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629" y="364540"/>
            <a:ext cx="152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EDC4-BB01-6449-9A7A-89D97CCF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1:</a:t>
            </a:r>
            <a:r>
              <a:rPr lang="en-US" sz="5400" b="1" dirty="0">
                <a:solidFill>
                  <a:srgbClr val="C00000"/>
                </a:solidFill>
              </a:rPr>
              <a:t> Build a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B60-CF18-034C-812C-31496437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GraphQL</a:t>
            </a:r>
            <a:r>
              <a:rPr lang="en-US" dirty="0"/>
              <a:t> schema is the center</a:t>
            </a:r>
          </a:p>
          <a:p>
            <a:pPr marL="0" indent="0" algn="ctr">
              <a:buNone/>
            </a:pPr>
            <a:r>
              <a:rPr lang="en-US" dirty="0"/>
              <a:t>of any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91186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0006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35E9-B967-3644-9DE7-E32828F7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Mutation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88F8-3311-CE47-B197-A6AEDFFFD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2166144"/>
            <a:ext cx="5359400" cy="3670300"/>
          </a:xfrm>
        </p:spPr>
      </p:pic>
    </p:spTree>
    <p:extLst>
      <p:ext uri="{BB962C8B-B14F-4D97-AF65-F5344CB8AC3E}">
        <p14:creationId xmlns:p14="http://schemas.microsoft.com/office/powerpoint/2010/main" val="406917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486E-8E0B-FB46-8CD3-C6003B45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Define your Apollo server</a:t>
            </a:r>
            <a:br>
              <a:rPr lang="en-US" b="1" dirty="0"/>
            </a:br>
            <a:r>
              <a:rPr lang="en-US" b="1" dirty="0"/>
              <a:t>+ </a:t>
            </a:r>
            <a:r>
              <a:rPr lang="en-US" dirty="0" err="1"/>
              <a:t>npm</a:t>
            </a:r>
            <a:r>
              <a:rPr lang="en-US" dirty="0"/>
              <a:t> start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DB483-5A3A-0A46-AEE8-CCDCE102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050" y="2356644"/>
            <a:ext cx="6311900" cy="3289300"/>
          </a:xfrm>
        </p:spPr>
      </p:pic>
    </p:spTree>
    <p:extLst>
      <p:ext uri="{BB962C8B-B14F-4D97-AF65-F5344CB8AC3E}">
        <p14:creationId xmlns:p14="http://schemas.microsoft.com/office/powerpoint/2010/main" val="132462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CD0-EAC4-2B44-963F-7F304A7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Test your schema</a:t>
            </a:r>
            <a:br>
              <a:rPr lang="en-US" b="1" dirty="0"/>
            </a:br>
            <a:r>
              <a:rPr lang="en-US" sz="2700" dirty="0"/>
              <a:t>in </a:t>
            </a:r>
            <a:r>
              <a:rPr lang="en-US" sz="2700" dirty="0" err="1"/>
              <a:t>GraphQL</a:t>
            </a:r>
            <a:r>
              <a:rPr lang="en-US" sz="2700" dirty="0"/>
              <a:t> Playground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2279-54C1-5147-BDD8-ED9A32FB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83" y="1599815"/>
            <a:ext cx="8632649" cy="4889382"/>
          </a:xfrm>
        </p:spPr>
      </p:pic>
    </p:spTree>
    <p:extLst>
      <p:ext uri="{BB962C8B-B14F-4D97-AF65-F5344CB8AC3E}">
        <p14:creationId xmlns:p14="http://schemas.microsoft.com/office/powerpoint/2010/main" val="426304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E2F-0310-BB4D-9189-44B69F1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2:</a:t>
            </a:r>
            <a:r>
              <a:rPr lang="en-US" sz="5400" b="1" dirty="0">
                <a:solidFill>
                  <a:srgbClr val="C00000"/>
                </a:solidFill>
              </a:rPr>
              <a:t> Hook up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97EB-6000-9046-B6E9-210A0D29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Connect REST data to your graph/schema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let’s connect the </a:t>
            </a:r>
            <a:r>
              <a:rPr lang="en-US" dirty="0">
                <a:hlinkClick r:id="rId3"/>
              </a:rPr>
              <a:t>Space-X v2 REST API</a:t>
            </a:r>
            <a:r>
              <a:rPr lang="en-US" dirty="0"/>
              <a:t> to our schema.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the </a:t>
            </a:r>
            <a:r>
              <a:rPr lang="en-US" b="1" dirty="0" err="1"/>
              <a:t>apollo-datasource-restpackage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3305-B435-B34E-B7C6-48C0FFC0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60" y="3809517"/>
            <a:ext cx="7518077" cy="11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5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02D-AFA2-BF42-BF56-B8B6690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86ED3-51EF-534A-941E-55BB3AF6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36" y="365125"/>
            <a:ext cx="41867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Define </a:t>
            </a:r>
            <a:r>
              <a:rPr lang="en-US" b="1" dirty="0" err="1"/>
              <a:t>DataSource</a:t>
            </a:r>
            <a:r>
              <a:rPr lang="en-US" b="1" dirty="0"/>
              <a:t> (</a:t>
            </a:r>
            <a:r>
              <a:rPr lang="en-US" b="1" i="1" dirty="0" err="1"/>
              <a:t>launch.js</a:t>
            </a:r>
            <a:r>
              <a:rPr lang="en-US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50B19-D1E3-BA41-AA03-7BEBDF32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712244"/>
            <a:ext cx="6121400" cy="2578100"/>
          </a:xfrm>
        </p:spPr>
      </p:pic>
    </p:spTree>
    <p:extLst>
      <p:ext uri="{BB962C8B-B14F-4D97-AF65-F5344CB8AC3E}">
        <p14:creationId xmlns:p14="http://schemas.microsoft.com/office/powerpoint/2010/main" val="2070525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E9A0FA-72D3-B843-9FE4-3E323CEA9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49" y="3079306"/>
            <a:ext cx="6438900" cy="20447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57F634-15D3-3B4A-B81B-9BE8570AD50E}"/>
              </a:ext>
            </a:extLst>
          </p:cNvPr>
          <p:cNvSpPr/>
          <p:nvPr/>
        </p:nvSpPr>
        <p:spPr>
          <a:xfrm>
            <a:off x="4648776" y="2296481"/>
            <a:ext cx="2894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b="1" dirty="0"/>
              <a:t> = the REST data sources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C47F-BC1F-D74B-958D-2AC72E476ED8}"/>
              </a:ext>
            </a:extLst>
          </p:cNvPr>
          <p:cNvSpPr/>
          <p:nvPr/>
        </p:nvSpPr>
        <p:spPr>
          <a:xfrm>
            <a:off x="9337222" y="3416800"/>
            <a:ext cx="403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1200" b="1" dirty="0"/>
              <a:t>https://</a:t>
            </a:r>
            <a:r>
              <a:rPr lang="en-US" sz="1200" b="1" dirty="0" err="1"/>
              <a:t>api.spacexdata.com</a:t>
            </a:r>
            <a:r>
              <a:rPr lang="en-US" sz="1200" b="1" dirty="0"/>
              <a:t>/v2/</a:t>
            </a:r>
            <a:r>
              <a:rPr lang="en-US" sz="1200" b="1" dirty="0">
                <a:solidFill>
                  <a:srgbClr val="FF0000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2204586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AC34-3972-1745-9172-1779BEB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/>
              <a:t>launchReducer</a:t>
            </a:r>
            <a:r>
              <a:rPr lang="en-US" b="1" dirty="0"/>
              <a:t> in </a:t>
            </a:r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7C79-CA4C-5046-8B1F-F7015AA9C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1237" y="1825625"/>
            <a:ext cx="6589526" cy="4351338"/>
          </a:xfrm>
        </p:spPr>
      </p:pic>
    </p:spTree>
    <p:extLst>
      <p:ext uri="{BB962C8B-B14F-4D97-AF65-F5344CB8AC3E}">
        <p14:creationId xmlns:p14="http://schemas.microsoft.com/office/powerpoint/2010/main" val="22186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672422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4B2-49F9-3C45-9A72-2BEBBC6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>
                <a:solidFill>
                  <a:srgbClr val="FF0000"/>
                </a:solidFill>
              </a:rPr>
              <a:t>Datasource</a:t>
            </a:r>
            <a:r>
              <a:rPr lang="en-US" b="1" dirty="0"/>
              <a:t> to Apollo Server (</a:t>
            </a:r>
            <a:r>
              <a:rPr lang="en-US" b="1" i="1" dirty="0" err="1"/>
              <a:t>index.js</a:t>
            </a:r>
            <a:r>
              <a:rPr lang="en-US" b="1" dirty="0"/>
              <a:t>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E364A-D7A4-FD40-A54D-33CE20CF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0" y="2235994"/>
            <a:ext cx="5283200" cy="3530600"/>
          </a:xfrm>
        </p:spPr>
      </p:pic>
    </p:spTree>
    <p:extLst>
      <p:ext uri="{BB962C8B-B14F-4D97-AF65-F5344CB8AC3E}">
        <p14:creationId xmlns:p14="http://schemas.microsoft.com/office/powerpoint/2010/main" val="312468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414-5906-B841-AB65-7753443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3:</a:t>
            </a:r>
            <a:r>
              <a:rPr lang="en-US" sz="5400" b="1" dirty="0">
                <a:solidFill>
                  <a:srgbClr val="C00000"/>
                </a:solidFill>
              </a:rPr>
              <a:t> Write your graph’s </a:t>
            </a:r>
            <a:r>
              <a:rPr lang="en-US" sz="5400" b="1" i="1" dirty="0">
                <a:solidFill>
                  <a:srgbClr val="C00000"/>
                </a:solidFill>
              </a:rPr>
              <a:t>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61E9-DD83-0346-A0E6-87A2BE0F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Learn how a </a:t>
            </a:r>
            <a:r>
              <a:rPr lang="en-US" dirty="0" err="1"/>
              <a:t>GraphQL</a:t>
            </a:r>
            <a:r>
              <a:rPr lang="en-US" dirty="0"/>
              <a:t> query fetches data</a:t>
            </a:r>
          </a:p>
        </p:txBody>
      </p:sp>
    </p:spTree>
    <p:extLst>
      <p:ext uri="{BB962C8B-B14F-4D97-AF65-F5344CB8AC3E}">
        <p14:creationId xmlns:p14="http://schemas.microsoft.com/office/powerpoint/2010/main" val="246569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8DC3-103E-734A-A82D-31E00278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Resolver?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204B9-9F96-1F48-8B0B-684F41A3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van de service. </a:t>
            </a:r>
          </a:p>
        </p:txBody>
      </p:sp>
    </p:spTree>
    <p:extLst>
      <p:ext uri="{BB962C8B-B14F-4D97-AF65-F5344CB8AC3E}">
        <p14:creationId xmlns:p14="http://schemas.microsoft.com/office/powerpoint/2010/main" val="3414334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CA7-3FC1-5341-92C2-686E6857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Syntax Resolver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4C54-E944-BC4B-AFA8-B279F01C4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3499644"/>
            <a:ext cx="10414000" cy="1003300"/>
          </a:xfrm>
        </p:spPr>
      </p:pic>
    </p:spTree>
    <p:extLst>
      <p:ext uri="{BB962C8B-B14F-4D97-AF65-F5344CB8AC3E}">
        <p14:creationId xmlns:p14="http://schemas.microsoft.com/office/powerpoint/2010/main" val="1528961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E95-0070-8242-806E-81E3BF6E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Write Query Resolvers (</a:t>
            </a:r>
            <a:r>
              <a:rPr lang="en-US" b="1" i="1" dirty="0" err="1"/>
              <a:t>resolvers.js</a:t>
            </a:r>
            <a:r>
              <a:rPr lang="en-US" b="1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D62830-08CC-664D-B1FE-403535A8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650" y="1867694"/>
            <a:ext cx="10426700" cy="4267200"/>
          </a:xfrm>
        </p:spPr>
      </p:pic>
    </p:spTree>
    <p:extLst>
      <p:ext uri="{BB962C8B-B14F-4D97-AF65-F5344CB8AC3E}">
        <p14:creationId xmlns:p14="http://schemas.microsoft.com/office/powerpoint/2010/main" val="3546805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57B-363A-584F-A6AB-6949B3D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Connecting Resolvers to Apollo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C2B39D-2174-AB4E-9D78-B46C16000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064544"/>
            <a:ext cx="5245100" cy="3873500"/>
          </a:xfrm>
        </p:spPr>
      </p:pic>
    </p:spTree>
    <p:extLst>
      <p:ext uri="{BB962C8B-B14F-4D97-AF65-F5344CB8AC3E}">
        <p14:creationId xmlns:p14="http://schemas.microsoft.com/office/powerpoint/2010/main" val="230136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7A29-21F1-F545-9099-E01F3C17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74A2-EC0F-A64A-AADE-51EBD4D3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473" y="365125"/>
            <a:ext cx="4685053" cy="5811838"/>
          </a:xfrm>
        </p:spPr>
      </p:pic>
    </p:spTree>
    <p:extLst>
      <p:ext uri="{BB962C8B-B14F-4D97-AF65-F5344CB8AC3E}">
        <p14:creationId xmlns:p14="http://schemas.microsoft.com/office/powerpoint/2010/main" val="3600091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39B-7E75-3848-9882-5697F1B7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Queries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40AFDC-2447-D348-9BEA-1961FCC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409" y="1825625"/>
            <a:ext cx="8605181" cy="4351338"/>
          </a:xfrm>
        </p:spPr>
      </p:pic>
    </p:spTree>
    <p:extLst>
      <p:ext uri="{BB962C8B-B14F-4D97-AF65-F5344CB8AC3E}">
        <p14:creationId xmlns:p14="http://schemas.microsoft.com/office/powerpoint/2010/main" val="259855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FC9-2034-7147-8597-07E7FD1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Final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5299-A4B3-7548-AE23-91F37D4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Resolver </a:t>
            </a:r>
            <a:r>
              <a:rPr lang="en-US" sz="4000" b="1" dirty="0">
                <a:sym typeface="Wingdings" pitchFamily="2" charset="2"/>
              </a:rPr>
              <a:t> Data Source  Reducer  Schema</a:t>
            </a:r>
          </a:p>
          <a:p>
            <a:pPr marL="0" indent="0" algn="ctr">
              <a:buNone/>
            </a:pPr>
            <a:endParaRPr lang="en-US" sz="4000" b="1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sz="4000" b="1" dirty="0">
                <a:sym typeface="Wingdings" pitchFamily="2" charset="2"/>
              </a:rPr>
              <a:t> FE 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87AD-CB67-0D49-A9D9-DAA4F34B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5" y="3781967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8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0351-4C2A-0E47-884C-A2B00F5D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Start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8D1-1066-A949-AFEF-0FDF53CD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https://www.apollographql.com/docs/tutorial/schema.html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Skip step 4</a:t>
            </a:r>
            <a:r>
              <a:rPr lang="en-US" b="1" dirty="0"/>
              <a:t>: “Run your graph in production”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2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A47A-D732-3E4A-8DCF-A2FF53A9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D35C-E2BB-5D41-B58F-98C81EB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folders: one for the </a:t>
            </a:r>
            <a:r>
              <a:rPr lang="en-US" b="1" dirty="0"/>
              <a:t>starting point </a:t>
            </a:r>
            <a:r>
              <a:rPr lang="en-US" dirty="0"/>
              <a:t>(start/) and one for the </a:t>
            </a:r>
            <a:r>
              <a:rPr lang="en-US" b="1" dirty="0"/>
              <a:t>final version </a:t>
            </a:r>
            <a:r>
              <a:rPr lang="en-US" dirty="0"/>
              <a:t>(final).</a:t>
            </a:r>
          </a:p>
          <a:p>
            <a:endParaRPr lang="en-US" dirty="0"/>
          </a:p>
          <a:p>
            <a:r>
              <a:rPr lang="en-US" dirty="0"/>
              <a:t>Within each directory are two folders: one for the </a:t>
            </a:r>
            <a:r>
              <a:rPr lang="en-US" b="1" dirty="0"/>
              <a:t>server</a:t>
            </a:r>
            <a:r>
              <a:rPr lang="en-US" dirty="0"/>
              <a:t> and one for the </a:t>
            </a:r>
            <a:r>
              <a:rPr lang="en-US" b="1" dirty="0"/>
              <a:t>client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will be working in the </a:t>
            </a:r>
            <a:r>
              <a:rPr lang="en-US" b="1" dirty="0"/>
              <a:t>server folder </a:t>
            </a:r>
            <a:r>
              <a:rPr lang="en-US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2346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928E-5877-0442-AE2A-D465185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D11CF-321C-464C-882F-E159FCF6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94" y="365125"/>
            <a:ext cx="4658390" cy="5822989"/>
          </a:xfrm>
        </p:spPr>
      </p:pic>
    </p:spTree>
    <p:extLst>
      <p:ext uri="{BB962C8B-B14F-4D97-AF65-F5344CB8AC3E}">
        <p14:creationId xmlns:p14="http://schemas.microsoft.com/office/powerpoint/2010/main" val="410436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710A-C389-2F45-BE23-EB798D4C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836-ABE0-454C-AA87-90A8522D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50" y="365125"/>
            <a:ext cx="4045243" cy="5811838"/>
          </a:xfrm>
        </p:spPr>
      </p:pic>
    </p:spTree>
    <p:extLst>
      <p:ext uri="{BB962C8B-B14F-4D97-AF65-F5344CB8AC3E}">
        <p14:creationId xmlns:p14="http://schemas.microsoft.com/office/powerpoint/2010/main" val="202705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D793-66F7-9849-BA21-C7ECF576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3B02-FAC4-0045-B89A-164816D1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4825" y="365125"/>
            <a:ext cx="3950699" cy="5856405"/>
          </a:xfrm>
        </p:spPr>
      </p:pic>
    </p:spTree>
    <p:extLst>
      <p:ext uri="{BB962C8B-B14F-4D97-AF65-F5344CB8AC3E}">
        <p14:creationId xmlns:p14="http://schemas.microsoft.com/office/powerpoint/2010/main" val="148213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FDB0-D2CE-DA42-9DFB-BEB85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4129-040A-F442-8C11-AF3877CF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54" y="365125"/>
            <a:ext cx="4140118" cy="5811838"/>
          </a:xfrm>
        </p:spPr>
      </p:pic>
    </p:spTree>
    <p:extLst>
      <p:ext uri="{BB962C8B-B14F-4D97-AF65-F5344CB8AC3E}">
        <p14:creationId xmlns:p14="http://schemas.microsoft.com/office/powerpoint/2010/main" val="377750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755-D5B7-674A-805F-26509C8C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Prerequisites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7BD-B864-5D46-B4B3-7ED820C2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requirements</a:t>
            </a:r>
          </a:p>
          <a:p>
            <a:r>
              <a:rPr lang="en-US" dirty="0"/>
              <a:t>Before we begin, make sure you have:</a:t>
            </a:r>
          </a:p>
          <a:p>
            <a:r>
              <a:rPr lang="en-US" dirty="0">
                <a:hlinkClick r:id="rId2"/>
              </a:rPr>
              <a:t>Node.js</a:t>
            </a:r>
            <a:r>
              <a:rPr lang="en-US" dirty="0"/>
              <a:t> v6.9.0 or greater</a:t>
            </a:r>
          </a:p>
          <a:p>
            <a:r>
              <a:rPr lang="en-US" dirty="0">
                <a:hlinkClick r:id="rId3"/>
              </a:rPr>
              <a:t>npm</a:t>
            </a:r>
            <a:r>
              <a:rPr lang="en-US" dirty="0"/>
              <a:t> 3.10.8 or greater</a:t>
            </a:r>
          </a:p>
          <a:p>
            <a:r>
              <a:rPr lang="en-US" dirty="0">
                <a:hlinkClick r:id="rId4"/>
              </a:rPr>
              <a:t>git</a:t>
            </a:r>
            <a:r>
              <a:rPr lang="en-US" dirty="0"/>
              <a:t> v2.14.1 or greater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Visual Studio Code </a:t>
            </a:r>
            <a:r>
              <a:rPr lang="en-US" dirty="0"/>
              <a:t>installed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4FD7-306C-AE4D-B099-68E38461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99" y="4880168"/>
            <a:ext cx="569248" cy="5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A156-B8F1-0748-AAEF-2F7E4743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4" y="2888166"/>
            <a:ext cx="652294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B3FF-493E-0844-8710-B009E269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54" y="3420365"/>
            <a:ext cx="871654" cy="3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FCDF-52A4-6D46-87BC-9F2DCC662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414" y="3894279"/>
            <a:ext cx="929733" cy="3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9644</TotalTime>
  <Words>799</Words>
  <Application>Microsoft Macintosh PowerPoint</Application>
  <PresentationFormat>Widescreen</PresentationFormat>
  <Paragraphs>207</Paragraphs>
  <Slides>43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GraphQL with  Apollo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Prerequisites </vt:lpstr>
      <vt:lpstr> Set up your development environment </vt:lpstr>
      <vt:lpstr>Next, in your terminal, clone this repository:</vt:lpstr>
      <vt:lpstr>PowerPoint Presentation</vt:lpstr>
      <vt:lpstr>Where do GraphQL and Apollo live? </vt:lpstr>
      <vt:lpstr>Apollo Client</vt:lpstr>
      <vt:lpstr>Apollo Server</vt:lpstr>
      <vt:lpstr>PowerPoint Presentation</vt:lpstr>
      <vt:lpstr>Get many resources in a single request</vt:lpstr>
      <vt:lpstr>PowerPoint Presentation</vt:lpstr>
      <vt:lpstr>PowerPoint Presentation</vt:lpstr>
      <vt:lpstr>Step 1: Build a schema</vt:lpstr>
      <vt:lpstr>Our schema will be based on these features:</vt:lpstr>
      <vt:lpstr>schema.js</vt:lpstr>
      <vt:lpstr>Our schema will be based on these features:</vt:lpstr>
      <vt:lpstr>Mutation</vt:lpstr>
      <vt:lpstr> Define your Apollo server + npm start </vt:lpstr>
      <vt:lpstr> Test your schema in GraphQL Playground </vt:lpstr>
      <vt:lpstr>Step 2: Hook up your data sources</vt:lpstr>
      <vt:lpstr> Connect a REST API Data Source </vt:lpstr>
      <vt:lpstr> Connect a REST API Data Source </vt:lpstr>
      <vt:lpstr>Define DataSource (launch.js)</vt:lpstr>
      <vt:lpstr>launch.js</vt:lpstr>
      <vt:lpstr>Add launchReducer in launch.js</vt:lpstr>
      <vt:lpstr>schema.js</vt:lpstr>
      <vt:lpstr>Add Datasource to Apollo Server (index.js)</vt:lpstr>
      <vt:lpstr>Step 3: Write your graph’s Resolvers</vt:lpstr>
      <vt:lpstr>What is a Resolver?</vt:lpstr>
      <vt:lpstr>Syntax Resolver</vt:lpstr>
      <vt:lpstr>Write Query Resolvers (resolvers.js)</vt:lpstr>
      <vt:lpstr>Connecting Resolvers to Apollo Server</vt:lpstr>
      <vt:lpstr>Run Queries in GraphQL Playground</vt:lpstr>
      <vt:lpstr>Final flow</vt:lpstr>
      <vt:lpstr>Start Tutorial</vt:lpstr>
      <vt:lpstr>Instructions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GrapQL  Apollo</dc:title>
  <dc:creator>Eijgermans, Peter</dc:creator>
  <cp:lastModifiedBy>Eijgermans, Peter</cp:lastModifiedBy>
  <cp:revision>107</cp:revision>
  <dcterms:created xsi:type="dcterms:W3CDTF">2019-03-13T07:54:39Z</dcterms:created>
  <dcterms:modified xsi:type="dcterms:W3CDTF">2019-04-04T14:02:14Z</dcterms:modified>
</cp:coreProperties>
</file>